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49"/>
  </p:notesMasterIdLst>
  <p:sldIdLst>
    <p:sldId id="303" r:id="rId4"/>
    <p:sldId id="299" r:id="rId5"/>
    <p:sldId id="300" r:id="rId6"/>
    <p:sldId id="311" r:id="rId7"/>
    <p:sldId id="312" r:id="rId8"/>
    <p:sldId id="314" r:id="rId9"/>
    <p:sldId id="258" r:id="rId10"/>
    <p:sldId id="304" r:id="rId11"/>
    <p:sldId id="259" r:id="rId12"/>
    <p:sldId id="260" r:id="rId13"/>
    <p:sldId id="262" r:id="rId14"/>
    <p:sldId id="263" r:id="rId15"/>
    <p:sldId id="315" r:id="rId16"/>
    <p:sldId id="264" r:id="rId17"/>
    <p:sldId id="265" r:id="rId18"/>
    <p:sldId id="316" r:id="rId19"/>
    <p:sldId id="266" r:id="rId20"/>
    <p:sldId id="267" r:id="rId21"/>
    <p:sldId id="269" r:id="rId22"/>
    <p:sldId id="268" r:id="rId23"/>
    <p:sldId id="270" r:id="rId24"/>
    <p:sldId id="271" r:id="rId25"/>
    <p:sldId id="272" r:id="rId26"/>
    <p:sldId id="273" r:id="rId27"/>
    <p:sldId id="274" r:id="rId28"/>
    <p:sldId id="317" r:id="rId29"/>
    <p:sldId id="276" r:id="rId30"/>
    <p:sldId id="277" r:id="rId31"/>
    <p:sldId id="278" r:id="rId32"/>
    <p:sldId id="279" r:id="rId33"/>
    <p:sldId id="281" r:id="rId34"/>
    <p:sldId id="282" r:id="rId35"/>
    <p:sldId id="284" r:id="rId36"/>
    <p:sldId id="285" r:id="rId37"/>
    <p:sldId id="286" r:id="rId38"/>
    <p:sldId id="287" r:id="rId39"/>
    <p:sldId id="320" r:id="rId40"/>
    <p:sldId id="297" r:id="rId41"/>
    <p:sldId id="288" r:id="rId42"/>
    <p:sldId id="290" r:id="rId43"/>
    <p:sldId id="321" r:id="rId44"/>
    <p:sldId id="291" r:id="rId45"/>
    <p:sldId id="292" r:id="rId46"/>
    <p:sldId id="293" r:id="rId47"/>
    <p:sldId id="294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6303" autoAdjust="0"/>
  </p:normalViewPr>
  <p:slideViewPr>
    <p:cSldViewPr>
      <p:cViewPr varScale="1">
        <p:scale>
          <a:sx n="90" d="100"/>
          <a:sy n="90" d="100"/>
        </p:scale>
        <p:origin x="42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F77E3-2CBE-4DEE-B1F4-E2BFD2A9D8E5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75C82-4D65-47D2-B494-0A9FB7411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68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75C82-4D65-47D2-B494-0A9FB74114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3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BC010-62F6-427F-904A-D0A910167EFE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7DA26-465B-438A-BDE2-A7CA4FDB3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C8497-EEDD-4ADE-9799-519FD41AE357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74552-9671-4B9A-8B65-11F0472559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8BB20-0018-4E94-8CC4-E01D32C2AD86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81711-C8D0-49A7-BE56-F5CC3AD83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967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9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6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7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29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02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60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4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75ACF-1E51-4642-9A1B-7F8AF6A17544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FD5D5-9180-4356-A4F4-236C254867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03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1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45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7960B90D-45FF-47D5-B7DA-2682E4B80CA3}" type="datetimeFigureOut">
              <a:rPr lang="en-US" smtClean="0"/>
              <a:pPr>
                <a:defRPr/>
              </a:pPr>
              <a:t>5/6/2020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2715C6E-C734-4ABE-B6DD-E33DC0C6B13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25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3E80B-2794-427D-B623-F45B23744932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B2CDA9-6E73-460C-B1D3-C12EA6A1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7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E6E4E-6BAF-4B35-89FD-079905D6C7EF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74C81-D6D5-47DB-9463-BB0D74EDDC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729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751AD-665A-44D2-A7A0-79D58BA106EC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09BE6-39A2-46FE-9738-A9934E973F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E1F1-92D4-44FF-B65E-ED3BC118BADE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B287F-A204-432E-89DB-78BC1708D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56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7DF0B-1F3D-4254-B0A3-11A8EBA25B8B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53F60-A64B-4AE5-B51C-8D8CC07EC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46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07E40-0D2C-4D87-A572-B69DBFE89E16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BF182-7299-4E73-A6A4-9FFCC54C3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4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2991-2A04-44A0-8837-5EFC0EC4F463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9816E-CA6E-421F-9AD7-5511FF730C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FE32E-FD40-486E-9AD9-6292C39D8240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026B0-9300-4305-9DF3-FB547953F0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569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8A23F-B32F-4409-BF47-2D74BF5202B7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DD654-525D-4846-9D81-76339C6470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59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5EED8-67BF-4C94-B1ED-BD98E68DAE6C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7B06A-E776-4DE6-A20D-D388C2109D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575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FB218-E58F-4C1C-9C4A-92C51A2EDF56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86280-100D-4B9C-A018-14F769481C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3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B5B48-62E5-4D15-B96D-838213A2138D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3FB0D-208F-4D33-A1D0-D915653E3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BA687-0A6F-429D-8D25-A702242B076F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741CA-5672-4E84-A188-D8D7EE7ED6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A623B-70B8-409B-8914-4EF1FA4CCF21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04C8F-998B-4306-982C-C1FDC04FAE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06751-78E8-47FE-BFC9-6DD7E84EA8E4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BA835-7513-40B7-9BB5-0543420B2C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1421F-47B9-4F19-9771-DE83EFC4E829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4749C-465A-4C2C-9464-81A4F6045F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2BAEF-26FC-4E8C-A7C1-E8FA8CDE7469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C18B7-BF23-4820-8E32-6977FC91BA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55E9208-BAD3-41D7-895F-E4538509606E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463C6C0-EB7A-493E-974C-3E1274290A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5A95DA9-00B9-4184-9FBF-12678E75F65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5/6/2020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143C758-8CD4-483A-903D-3BCD23CB408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0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960B90D-45FF-47D5-B7DA-2682E4B80CA3}" type="datetimeFigureOut">
              <a:rPr lang="en-US"/>
              <a:pPr>
                <a:defRPr/>
              </a:pPr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2715C6E-C734-4ABE-B6DD-E33DC0C6B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6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vcell.or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cowan.CAM\Desktop\uconnhealth_seal_blu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967414"/>
            <a:ext cx="661986" cy="6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0" y="6172200"/>
            <a:ext cx="63246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i="1" dirty="0" smtClean="0">
                <a:solidFill>
                  <a:prstClr val="black"/>
                </a:solidFill>
              </a:rPr>
              <a:t>Virtual Cell  is developed by the Center for Cell Analysis and Modeling at the University of Connecticut Health Center.  It is funded as a Biomedical Technology Research Resource by the National Institute of General Medical Sciences (NIGMS)</a:t>
            </a:r>
            <a:endParaRPr lang="en-US" sz="1000" i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3437930"/>
            <a:ext cx="3514484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A modeling 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environment for 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the simulation 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</a:rPr>
              <a:t>of cellular 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events. Download at 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  <a:hlinkClick r:id="rId3" action="ppaction://hlinkfile"/>
              </a:rPr>
              <a:t>vcell.org</a:t>
            </a:r>
            <a:r>
              <a:rPr lang="en-US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.  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34" y="1610365"/>
            <a:ext cx="4224062" cy="303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06050" y="2057400"/>
            <a:ext cx="2851550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0" dirty="0">
                <a:solidFill>
                  <a:srgbClr val="1B10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VCell</a:t>
            </a:r>
            <a:r>
              <a:rPr lang="en-US" sz="8800" b="1" dirty="0">
                <a:solidFill>
                  <a:srgbClr val="1B10A4"/>
                </a:solidFill>
                <a:latin typeface="Calibri" panose="020F0502020204030204" pitchFamily="34" charset="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2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89"/>
            <a:ext cx="9144000" cy="63426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00400" y="4531998"/>
            <a:ext cx="5867400" cy="3473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27418" y="1314450"/>
            <a:ext cx="342900" cy="2845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12392" y="3098412"/>
            <a:ext cx="28956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On the Object Properties </a:t>
            </a:r>
            <a:r>
              <a:rPr lang="en-US" sz="1400" dirty="0"/>
              <a:t>tab, </a:t>
            </a:r>
            <a:r>
              <a:rPr lang="en-US" sz="1400" dirty="0" smtClean="0"/>
              <a:t>type </a:t>
            </a:r>
            <a:r>
              <a:rPr lang="en-US" sz="1400" dirty="0"/>
              <a:t>“PM”, for Plasma </a:t>
            </a:r>
            <a:r>
              <a:rPr lang="en-US" sz="1400" dirty="0" smtClean="0"/>
              <a:t>Membrane,</a:t>
            </a:r>
            <a:endParaRPr lang="en-US" sz="1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 in the Structure </a:t>
            </a:r>
            <a:r>
              <a:rPr lang="en-US" sz="1400" dirty="0"/>
              <a:t>Name </a:t>
            </a:r>
            <a:r>
              <a:rPr lang="en-US" sz="1400" dirty="0" smtClean="0"/>
              <a:t>text field.</a:t>
            </a:r>
            <a:endParaRPr lang="en-US" sz="1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128309" y="1456715"/>
            <a:ext cx="1034491" cy="160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12392" y="3837076"/>
            <a:ext cx="1054608" cy="450393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55392" y="1009650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81200" y="1152526"/>
            <a:ext cx="763829" cy="52387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7992" y="1676400"/>
            <a:ext cx="20574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the “Select Tool”.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994709" y="1335329"/>
            <a:ext cx="21336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Click on the label “m0”.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67000" y="4287469"/>
            <a:ext cx="888492" cy="2549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9144000" cy="642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5200" y="1828800"/>
            <a:ext cx="3200400" cy="95408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the </a:t>
            </a:r>
            <a:r>
              <a:rPr lang="en-US" sz="1400" dirty="0"/>
              <a:t>compartment tool, and to the right of PM, </a:t>
            </a:r>
            <a:r>
              <a:rPr lang="en-US" sz="1400" dirty="0" smtClean="0"/>
              <a:t>hover on </a:t>
            </a:r>
            <a:r>
              <a:rPr lang="en-US" sz="1400" dirty="0"/>
              <a:t>the dotted black lines so that they turn green and click “Add Compartment”.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4200" y="990600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6705600" y="2286000"/>
            <a:ext cx="990600" cy="1984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437" name="Line 8"/>
          <p:cNvSpPr>
            <a:spLocks noChangeShapeType="1"/>
          </p:cNvSpPr>
          <p:nvPr/>
        </p:nvSpPr>
        <p:spPr bwMode="auto">
          <a:xfrm flipH="1" flipV="1">
            <a:off x="3429000" y="1295400"/>
            <a:ext cx="381000" cy="533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96200" y="2133600"/>
            <a:ext cx="1447800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28600"/>
            <a:ext cx="9220200" cy="63421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5029" y="1019944"/>
            <a:ext cx="226771" cy="2754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53613" y="4249524"/>
            <a:ext cx="951587" cy="2462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31008" y="4648200"/>
            <a:ext cx="6260592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9400" y="3124200"/>
            <a:ext cx="52578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on the select tool and </a:t>
            </a:r>
            <a:r>
              <a:rPr lang="en-US" sz="1400" dirty="0" smtClean="0"/>
              <a:t>then click </a:t>
            </a:r>
            <a:r>
              <a:rPr lang="en-US" sz="1400" dirty="0"/>
              <a:t>on the newest compartment. </a:t>
            </a:r>
            <a:r>
              <a:rPr lang="en-US" sz="1400" dirty="0" smtClean="0"/>
              <a:t>On the Object Properties tab, enter “</a:t>
            </a:r>
            <a:r>
              <a:rPr lang="en-US" sz="1400" dirty="0" err="1"/>
              <a:t>Cyt</a:t>
            </a:r>
            <a:r>
              <a:rPr lang="en-US" sz="1400" dirty="0" smtClean="0"/>
              <a:t>”, for cytosol, in the Structure Name text field.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10400" y="1341286"/>
            <a:ext cx="381000" cy="2589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3" name="Line 13"/>
          <p:cNvSpPr>
            <a:spLocks noChangeShapeType="1"/>
          </p:cNvSpPr>
          <p:nvPr/>
        </p:nvSpPr>
        <p:spPr bwMode="auto">
          <a:xfrm flipH="1" flipV="1">
            <a:off x="2971799" y="1295400"/>
            <a:ext cx="914399" cy="1828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14"/>
          <p:cNvSpPr>
            <a:spLocks noChangeShapeType="1"/>
          </p:cNvSpPr>
          <p:nvPr/>
        </p:nvSpPr>
        <p:spPr bwMode="auto">
          <a:xfrm flipV="1">
            <a:off x="7086600" y="1676400"/>
            <a:ext cx="0" cy="1447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15"/>
          <p:cNvSpPr>
            <a:spLocks noChangeShapeType="1"/>
          </p:cNvSpPr>
          <p:nvPr/>
        </p:nvSpPr>
        <p:spPr bwMode="auto">
          <a:xfrm flipH="1">
            <a:off x="3886199" y="3910586"/>
            <a:ext cx="1447801" cy="73761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012"/>
            <a:ext cx="9144000" cy="6329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48063" y="4267200"/>
            <a:ext cx="719138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67400" y="4572000"/>
            <a:ext cx="3200400" cy="1676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97400" y="2971800"/>
            <a:ext cx="412273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the “Annotations”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ab and type “Cytosol” in the “Text Annotations” text field.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4114800" y="3495020"/>
            <a:ext cx="482600" cy="61978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705600" y="3495020"/>
            <a:ext cx="0" cy="98616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9400" y="1066800"/>
            <a:ext cx="228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3489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9000" y="1040587"/>
            <a:ext cx="2286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784848" y="2400300"/>
            <a:ext cx="609600" cy="533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00400" y="1981200"/>
            <a:ext cx="2057400" cy="11938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Select the species tool. Click on a point within the “Cyt” compartment and click to create a new species.</a:t>
            </a:r>
          </a:p>
        </p:txBody>
      </p:sp>
      <p:sp>
        <p:nvSpPr>
          <p:cNvPr id="20485" name="Line 9"/>
          <p:cNvSpPr>
            <a:spLocks noChangeShapeType="1"/>
          </p:cNvSpPr>
          <p:nvPr/>
        </p:nvSpPr>
        <p:spPr bwMode="auto">
          <a:xfrm flipH="1" flipV="1">
            <a:off x="3657600" y="1333500"/>
            <a:ext cx="457200" cy="6477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0"/>
          <p:cNvSpPr>
            <a:spLocks noChangeShapeType="1"/>
          </p:cNvSpPr>
          <p:nvPr/>
        </p:nvSpPr>
        <p:spPr bwMode="auto">
          <a:xfrm>
            <a:off x="5257800" y="2667000"/>
            <a:ext cx="15240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11"/>
            <a:ext cx="9144000" cy="63401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47950" y="4267200"/>
            <a:ext cx="933450" cy="2016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42106" y="4542303"/>
            <a:ext cx="3944493" cy="2345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76800" y="3329970"/>
            <a:ext cx="32004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On the Object Properties tab, enter “</a:t>
            </a:r>
            <a:r>
              <a:rPr lang="en-US" sz="1400" dirty="0" err="1"/>
              <a:t>Dex</a:t>
            </a:r>
            <a:r>
              <a:rPr lang="en-US" sz="1400" dirty="0"/>
              <a:t>” </a:t>
            </a:r>
            <a:r>
              <a:rPr lang="en-US" sz="1400" dirty="0" smtClean="0"/>
              <a:t>in the Species Name text field. </a:t>
            </a:r>
            <a:endParaRPr lang="en-US" sz="1400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3581400" y="3591580"/>
            <a:ext cx="1295400" cy="689113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510" name="Line 9"/>
          <p:cNvSpPr>
            <a:spLocks noChangeShapeType="1"/>
          </p:cNvSpPr>
          <p:nvPr/>
        </p:nvSpPr>
        <p:spPr bwMode="auto">
          <a:xfrm flipH="1">
            <a:off x="5334000" y="3853190"/>
            <a:ext cx="0" cy="6156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069"/>
            <a:ext cx="9144000" cy="63338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48063" y="4267200"/>
            <a:ext cx="719138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67400" y="4572000"/>
            <a:ext cx="3200400" cy="1676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97400" y="2971800"/>
            <a:ext cx="412273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the “Annotations”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ab and type “Dextran” in the “Text Annotations” text field.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4114800" y="3495020"/>
            <a:ext cx="482600" cy="61978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705600" y="3495020"/>
            <a:ext cx="0" cy="98616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9400" y="1066800"/>
            <a:ext cx="228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03"/>
            <a:ext cx="9144000" cy="6361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2095500"/>
            <a:ext cx="9144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67000" y="3962400"/>
            <a:ext cx="1219200" cy="9143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32" name="Line 13"/>
          <p:cNvSpPr>
            <a:spLocks noChangeShapeType="1"/>
          </p:cNvSpPr>
          <p:nvPr/>
        </p:nvSpPr>
        <p:spPr bwMode="auto">
          <a:xfrm flipH="1">
            <a:off x="3124198" y="2948464"/>
            <a:ext cx="228601" cy="1013936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52800" y="2209800"/>
            <a:ext cx="39624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Go to the Application workspace using the left menu tree.  Select “New Application”  and choose  “Deterministic” from the dropdown menu.</a:t>
            </a:r>
            <a:endParaRPr lang="en-US" sz="1400" dirty="0"/>
          </a:p>
        </p:txBody>
      </p:sp>
      <p:cxnSp>
        <p:nvCxnSpPr>
          <p:cNvPr id="8" name="Straight Arrow Connector 7"/>
          <p:cNvCxnSpPr>
            <a:stCxn id="6" idx="1"/>
            <a:endCxn id="3" idx="3"/>
          </p:cNvCxnSpPr>
          <p:nvPr/>
        </p:nvCxnSpPr>
        <p:spPr>
          <a:xfrm flipH="1" flipV="1">
            <a:off x="1143000" y="2209800"/>
            <a:ext cx="2209800" cy="36933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20"/>
            <a:ext cx="9144000" cy="6344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7000" y="800100"/>
            <a:ext cx="2133600" cy="4191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95600" y="1905000"/>
            <a:ext cx="46482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Double click on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Name text field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and rename the application as “FRAP”. Press “Enter” on your keyboard to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accept the entry.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6" name="Straight Arrow Connector 5"/>
          <p:cNvCxnSpPr>
            <a:endCxn id="3" idx="2"/>
          </p:cNvCxnSpPr>
          <p:nvPr/>
        </p:nvCxnSpPr>
        <p:spPr>
          <a:xfrm flipH="1" flipV="1">
            <a:off x="3733800" y="1219200"/>
            <a:ext cx="457200" cy="68580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52400" y="2133600"/>
            <a:ext cx="9906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96"/>
            <a:ext cx="9144000" cy="63528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39313" y="999704"/>
            <a:ext cx="1008887" cy="2194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929677" y="1232320"/>
            <a:ext cx="1066800" cy="7488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18334" y="2694101"/>
            <a:ext cx="44958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/>
              <a:t>Expand </a:t>
            </a:r>
            <a:r>
              <a:rPr lang="en-US" sz="1400" dirty="0" smtClean="0"/>
              <a:t>the menu tree under </a:t>
            </a:r>
            <a:r>
              <a:rPr lang="en-US" sz="1400" dirty="0"/>
              <a:t>Applications&gt;FRAP&gt;Geometry. </a:t>
            </a:r>
            <a:r>
              <a:rPr lang="en-US" sz="1400" dirty="0" smtClean="0"/>
              <a:t>Select the “Geometry” application </a:t>
            </a:r>
            <a:r>
              <a:rPr lang="en-US" sz="1400" dirty="0"/>
              <a:t>and then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“Geometry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Definition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on the Geometry tab. Go to 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“Add Geometry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and select “New”.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Rectangle 2"/>
          <p:cNvSpPr/>
          <p:nvPr/>
        </p:nvSpPr>
        <p:spPr>
          <a:xfrm>
            <a:off x="228600" y="2133599"/>
            <a:ext cx="1143000" cy="5556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"/>
          <p:cNvSpPr/>
          <p:nvPr/>
        </p:nvSpPr>
        <p:spPr>
          <a:xfrm>
            <a:off x="2647798" y="757983"/>
            <a:ext cx="7620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585" name="Line 13"/>
          <p:cNvSpPr>
            <a:spLocks noChangeShapeType="1"/>
          </p:cNvSpPr>
          <p:nvPr/>
        </p:nvSpPr>
        <p:spPr bwMode="auto">
          <a:xfrm flipV="1">
            <a:off x="2647798" y="1232321"/>
            <a:ext cx="1086002" cy="144563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4"/>
          <p:cNvSpPr>
            <a:spLocks noChangeShapeType="1"/>
          </p:cNvSpPr>
          <p:nvPr/>
        </p:nvSpPr>
        <p:spPr bwMode="auto">
          <a:xfrm flipV="1">
            <a:off x="6714134" y="1676398"/>
            <a:ext cx="1236269" cy="100156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 flipV="1">
            <a:off x="1371599" y="2514600"/>
            <a:ext cx="846733" cy="17462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>
          <a:xfrm>
            <a:off x="838200" y="6858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err="1" smtClean="0"/>
              <a:t>VCell</a:t>
            </a:r>
            <a:r>
              <a:rPr lang="en-US" dirty="0" smtClean="0"/>
              <a:t> Tutorial</a:t>
            </a:r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1371600" y="2209800"/>
            <a:ext cx="6400800" cy="1219200"/>
          </a:xfrm>
        </p:spPr>
        <p:txBody>
          <a:bodyPr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en-US" dirty="0" smtClean="0"/>
              <a:t>FRAP: </a:t>
            </a:r>
            <a:r>
              <a:rPr lang="en-US" dirty="0"/>
              <a:t>Fluorescence Redistribution </a:t>
            </a:r>
            <a:br>
              <a:rPr lang="en-US" dirty="0"/>
            </a:br>
            <a:r>
              <a:rPr lang="en-US" dirty="0"/>
              <a:t>After </a:t>
            </a:r>
            <a:r>
              <a:rPr lang="en-US" dirty="0" err="1" smtClean="0"/>
              <a:t>Photobleaching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304800" y="3962400"/>
            <a:ext cx="8686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i="1" dirty="0" smtClean="0"/>
              <a:t>Objective: Create a simple </a:t>
            </a:r>
            <a:r>
              <a:rPr lang="en-US" sz="2800" i="1" dirty="0" err="1" smtClean="0"/>
              <a:t>biomodel</a:t>
            </a:r>
            <a:r>
              <a:rPr lang="en-US" sz="2800" i="1" dirty="0" smtClean="0"/>
              <a:t> and spatial (PDE) application to simulate a </a:t>
            </a:r>
            <a:r>
              <a:rPr lang="en-US" sz="2800" i="1" dirty="0" err="1" smtClean="0"/>
              <a:t>photobleaching</a:t>
            </a:r>
            <a:r>
              <a:rPr lang="en-US" sz="2800" i="1" dirty="0" smtClean="0"/>
              <a:t> experiment and view the results.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85148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50"/>
            <a:ext cx="9144000" cy="6336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1752600"/>
            <a:ext cx="30480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“Analytic Equations (</a:t>
            </a:r>
            <a:r>
              <a:rPr lang="en-US" sz="1400"/>
              <a:t>2D</a:t>
            </a:r>
            <a:r>
              <a:rPr lang="en-US" sz="1400" smtClean="0"/>
              <a:t>)”, then </a:t>
            </a:r>
            <a:r>
              <a:rPr lang="en-US" sz="1400" dirty="0" smtClean="0"/>
              <a:t>press </a:t>
            </a:r>
            <a:r>
              <a:rPr lang="en-US" sz="1400" dirty="0"/>
              <a:t>“OK”.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2590800"/>
            <a:ext cx="4724400" cy="2095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8600" y="4901700"/>
            <a:ext cx="457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05200" y="1828800"/>
            <a:ext cx="381000" cy="74295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733800" y="2800350"/>
            <a:ext cx="533400" cy="210135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65"/>
            <a:ext cx="9144000" cy="6383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4800" y="2362200"/>
            <a:ext cx="36576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Double click on “Subdomain0” and type in “EC”. Press “Enter” on your keyboard to </a:t>
            </a:r>
            <a:r>
              <a:rPr lang="en-US" sz="1400" dirty="0" smtClean="0"/>
              <a:t>accept the entry.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2799588" y="1752600"/>
            <a:ext cx="838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628" name="Line 7"/>
          <p:cNvSpPr>
            <a:spLocks noChangeShapeType="1"/>
          </p:cNvSpPr>
          <p:nvPr/>
        </p:nvSpPr>
        <p:spPr bwMode="auto">
          <a:xfrm flipH="1" flipV="1">
            <a:off x="3637788" y="1981200"/>
            <a:ext cx="477012" cy="381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65"/>
            <a:ext cx="9144000" cy="63830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48600" y="2009306"/>
            <a:ext cx="1143000" cy="2385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43200" y="2247900"/>
            <a:ext cx="314325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“Add Subdomain</a:t>
            </a:r>
            <a:r>
              <a:rPr lang="en-US" sz="1400" dirty="0" smtClean="0"/>
              <a:t>”, select </a:t>
            </a:r>
            <a:r>
              <a:rPr lang="en-US" sz="1400" dirty="0"/>
              <a:t>“Analytic”.</a:t>
            </a:r>
          </a:p>
        </p:txBody>
      </p:sp>
      <p:sp>
        <p:nvSpPr>
          <p:cNvPr id="27652" name="Line 7"/>
          <p:cNvSpPr>
            <a:spLocks noChangeShapeType="1"/>
          </p:cNvSpPr>
          <p:nvPr/>
        </p:nvSpPr>
        <p:spPr bwMode="auto">
          <a:xfrm flipV="1">
            <a:off x="5886450" y="2438400"/>
            <a:ext cx="135255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39000" y="2247900"/>
            <a:ext cx="1905000" cy="4953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12"/>
            <a:ext cx="9144000" cy="6379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2286000"/>
            <a:ext cx="12192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19400" y="3352800"/>
            <a:ext cx="3505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8600" y="4838701"/>
            <a:ext cx="1066800" cy="1904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0" y="1295400"/>
            <a:ext cx="32766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“Circle” from the drop down menu.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94462" y="3810000"/>
            <a:ext cx="2209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Type in “10” for the radius.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0" y="4495800"/>
            <a:ext cx="24384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“Add New Subdomain”.</a:t>
            </a:r>
          </a:p>
        </p:txBody>
      </p:sp>
      <p:sp>
        <p:nvSpPr>
          <p:cNvPr id="28680" name="Line 13"/>
          <p:cNvSpPr>
            <a:spLocks noChangeShapeType="1"/>
          </p:cNvSpPr>
          <p:nvPr/>
        </p:nvSpPr>
        <p:spPr bwMode="auto">
          <a:xfrm flipH="1">
            <a:off x="5410200" y="1603177"/>
            <a:ext cx="76200" cy="68282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14"/>
          <p:cNvSpPr>
            <a:spLocks noChangeShapeType="1"/>
          </p:cNvSpPr>
          <p:nvPr/>
        </p:nvSpPr>
        <p:spPr bwMode="auto">
          <a:xfrm flipV="1">
            <a:off x="2404262" y="3505200"/>
            <a:ext cx="415138" cy="304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5"/>
          <p:cNvSpPr>
            <a:spLocks noChangeShapeType="1"/>
          </p:cNvSpPr>
          <p:nvPr/>
        </p:nvSpPr>
        <p:spPr bwMode="auto">
          <a:xfrm flipH="1">
            <a:off x="5105400" y="4648200"/>
            <a:ext cx="838200" cy="1905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19400" y="2971800"/>
            <a:ext cx="3505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2733446"/>
            <a:ext cx="2209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Type in </a:t>
            </a:r>
            <a:r>
              <a:rPr lang="en-US" sz="1400" dirty="0" smtClean="0"/>
              <a:t>“0,0</a:t>
            </a:r>
            <a:r>
              <a:rPr lang="en-US" sz="1400" dirty="0"/>
              <a:t>” for the </a:t>
            </a:r>
            <a:r>
              <a:rPr lang="en-US" sz="1400" dirty="0" smtClean="0"/>
              <a:t>Center Point.</a:t>
            </a:r>
            <a:endParaRPr lang="en-US" sz="1400" dirty="0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2438400" y="2739542"/>
            <a:ext cx="381000" cy="23225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20"/>
            <a:ext cx="9144000" cy="6344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9400" y="1752600"/>
            <a:ext cx="762000" cy="3429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0" y="2095500"/>
            <a:ext cx="4448175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Double click on the name box of the new subdomain and type in “</a:t>
            </a:r>
            <a:r>
              <a:rPr lang="en-US" sz="1400" dirty="0" err="1" smtClean="0"/>
              <a:t>Cyt</a:t>
            </a:r>
            <a:r>
              <a:rPr lang="en-US" sz="1400" dirty="0" smtClean="0"/>
              <a:t>”, press </a:t>
            </a:r>
            <a:r>
              <a:rPr lang="en-US" sz="1400" dirty="0"/>
              <a:t>“Enter</a:t>
            </a:r>
            <a:r>
              <a:rPr lang="en-US" sz="1400" dirty="0" smtClean="0"/>
              <a:t>”.</a:t>
            </a:r>
            <a:endParaRPr lang="en-US" sz="1400" dirty="0"/>
          </a:p>
        </p:txBody>
      </p:sp>
      <p:cxnSp>
        <p:nvCxnSpPr>
          <p:cNvPr id="6" name="Straight Arrow Connector 5"/>
          <p:cNvCxnSpPr>
            <a:stCxn id="4" idx="1"/>
            <a:endCxn id="3" idx="3"/>
          </p:cNvCxnSpPr>
          <p:nvPr/>
        </p:nvCxnSpPr>
        <p:spPr>
          <a:xfrm flipH="1" flipV="1">
            <a:off x="3581400" y="1924050"/>
            <a:ext cx="990600" cy="43306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20"/>
            <a:ext cx="9144000" cy="6344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4107769"/>
            <a:ext cx="457200" cy="24969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668235"/>
            <a:ext cx="2971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black down </a:t>
            </a:r>
            <a:r>
              <a:rPr lang="en-US" sz="1400" dirty="0" smtClean="0"/>
              <a:t>arrow </a:t>
            </a:r>
            <a:r>
              <a:rPr lang="en-US" sz="1400" dirty="0"/>
              <a:t>to </a:t>
            </a:r>
            <a:r>
              <a:rPr lang="en-US" sz="1400" dirty="0" smtClean="0"/>
              <a:t>enlarge </a:t>
            </a:r>
            <a:r>
              <a:rPr lang="en-US" sz="1400" dirty="0"/>
              <a:t>the Slice View </a:t>
            </a:r>
            <a:r>
              <a:rPr lang="en-US" sz="1400" dirty="0" smtClean="0"/>
              <a:t>window.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1051" y="2223860"/>
            <a:ext cx="2409749" cy="1883909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20"/>
            <a:ext cx="9144000" cy="6344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5715000"/>
            <a:ext cx="4572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54" y="2949575"/>
            <a:ext cx="2971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black </a:t>
            </a:r>
            <a:r>
              <a:rPr lang="en-US" sz="1400" dirty="0" smtClean="0"/>
              <a:t>up arrow </a:t>
            </a:r>
            <a:r>
              <a:rPr lang="en-US" sz="1400" dirty="0"/>
              <a:t>to </a:t>
            </a:r>
            <a:r>
              <a:rPr lang="en-US" sz="1400" dirty="0" smtClean="0"/>
              <a:t>minimize the Slice </a:t>
            </a:r>
            <a:r>
              <a:rPr lang="en-US" sz="1400" dirty="0"/>
              <a:t>View window.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66800" y="3508248"/>
            <a:ext cx="1524000" cy="220675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56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12"/>
            <a:ext cx="9144000" cy="6379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86200" y="3733800"/>
            <a:ext cx="609600" cy="20017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82189" y="5018787"/>
            <a:ext cx="3379622" cy="138499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Enter the following values for: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“</a:t>
            </a:r>
            <a:r>
              <a:rPr lang="en-US" sz="1400" dirty="0"/>
              <a:t>Size”:  </a:t>
            </a:r>
            <a:r>
              <a:rPr lang="en-US" sz="1400" dirty="0" smtClean="0"/>
              <a:t>22 for X and Y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 </a:t>
            </a:r>
            <a:r>
              <a:rPr lang="en-US" sz="1400" dirty="0"/>
              <a:t>“Origin”: -</a:t>
            </a:r>
            <a:r>
              <a:rPr lang="en-US" sz="1400" dirty="0" smtClean="0"/>
              <a:t>11 for  </a:t>
            </a:r>
            <a:r>
              <a:rPr lang="en-US" sz="1400" dirty="0"/>
              <a:t>X and </a:t>
            </a:r>
            <a:r>
              <a:rPr lang="en-US" sz="1400" dirty="0" smtClean="0"/>
              <a:t>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Press “OK” to accept your entries.</a:t>
            </a:r>
            <a:endParaRPr lang="en-US" sz="1400" dirty="0"/>
          </a:p>
        </p:txBody>
      </p:sp>
      <p:sp>
        <p:nvSpPr>
          <p:cNvPr id="32775" name="Line 11"/>
          <p:cNvSpPr>
            <a:spLocks noChangeShapeType="1"/>
          </p:cNvSpPr>
          <p:nvPr/>
        </p:nvSpPr>
        <p:spPr bwMode="auto">
          <a:xfrm flipH="1" flipV="1">
            <a:off x="4191000" y="4190998"/>
            <a:ext cx="0" cy="8277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76003" y="1673320"/>
            <a:ext cx="170489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Select “Edit Domain”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3200400" y="1523998"/>
            <a:ext cx="1905000" cy="29864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1295399"/>
            <a:ext cx="9144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33600" y="2648991"/>
            <a:ext cx="4800600" cy="15420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" y="190333"/>
            <a:ext cx="9087317" cy="6477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2195922"/>
            <a:ext cx="45593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Your geometry in the </a:t>
            </a:r>
            <a:r>
              <a:rPr lang="en-US" sz="1400" dirty="0"/>
              <a:t>“Slice View</a:t>
            </a:r>
            <a:r>
              <a:rPr lang="en-US" sz="1400" dirty="0" smtClean="0"/>
              <a:t>” option </a:t>
            </a:r>
            <a:r>
              <a:rPr lang="en-US" sz="1400" dirty="0"/>
              <a:t>should be a </a:t>
            </a:r>
            <a:r>
              <a:rPr lang="en-US" sz="1400" dirty="0" smtClean="0"/>
              <a:t>circle of radius 10 µm, </a:t>
            </a:r>
            <a:r>
              <a:rPr lang="en-US" sz="1400" dirty="0"/>
              <a:t>inside a</a:t>
            </a:r>
            <a:r>
              <a:rPr lang="en-US" sz="1400" dirty="0" smtClean="0"/>
              <a:t> 22 X 22 µm  </a:t>
            </a:r>
            <a:r>
              <a:rPr lang="en-US" sz="1400" dirty="0"/>
              <a:t>square.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3200" y="3051886"/>
            <a:ext cx="2590800" cy="22059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Rectangle 3"/>
          <p:cNvSpPr/>
          <p:nvPr/>
        </p:nvSpPr>
        <p:spPr>
          <a:xfrm>
            <a:off x="7772400" y="1676400"/>
            <a:ext cx="1143000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799" name="Line 13"/>
          <p:cNvSpPr>
            <a:spLocks noChangeShapeType="1"/>
          </p:cNvSpPr>
          <p:nvPr/>
        </p:nvSpPr>
        <p:spPr bwMode="auto">
          <a:xfrm>
            <a:off x="6324600" y="1255930"/>
            <a:ext cx="1447800" cy="49666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2"/>
          <p:cNvSpPr txBox="1"/>
          <p:nvPr/>
        </p:nvSpPr>
        <p:spPr>
          <a:xfrm>
            <a:off x="2971800" y="609600"/>
            <a:ext cx="457200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Click “Front” or “Back” to rearrange the geometry order. 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  <a:p>
            <a:pPr lvl="0">
              <a:defRPr/>
            </a:pPr>
            <a:r>
              <a:rPr lang="en-US" sz="1100" dirty="0" smtClean="0">
                <a:solidFill>
                  <a:srgbClr val="000000"/>
                </a:solidFill>
                <a:cs typeface="Arial" charset="0"/>
              </a:rPr>
              <a:t>The </a:t>
            </a:r>
            <a:r>
              <a:rPr lang="en-US" sz="1100" dirty="0">
                <a:solidFill>
                  <a:srgbClr val="000000"/>
                </a:solidFill>
                <a:cs typeface="Arial" charset="0"/>
              </a:rPr>
              <a:t>order determines which subdomain a point in space belongs to; the front layer “hides” layers below.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05"/>
            <a:ext cx="9144000" cy="65405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0" y="1447244"/>
            <a:ext cx="304800" cy="305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6150" y="2375686"/>
            <a:ext cx="33147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Use the Line tool to drag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a line from the structures to their corresponding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subdomains. You must select the line tool each time you create a new mapping.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15200" y="1371600"/>
            <a:ext cx="1447800" cy="10040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727" y="304800"/>
            <a:ext cx="253365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the “Structure Mapping” tab, on the ”Geometry” tab.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>
            <a:off x="1371600" y="841507"/>
            <a:ext cx="1295400" cy="22529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67000" y="913844"/>
            <a:ext cx="990600" cy="3053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Line 26"/>
          <p:cNvSpPr>
            <a:spLocks noChangeShapeType="1"/>
          </p:cNvSpPr>
          <p:nvPr/>
        </p:nvSpPr>
        <p:spPr bwMode="auto">
          <a:xfrm flipV="1">
            <a:off x="990600" y="1771721"/>
            <a:ext cx="1752600" cy="590479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86400" y="3752660"/>
            <a:ext cx="2919645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Be sure your mapping says</a:t>
            </a:r>
          </a:p>
          <a:p>
            <a:r>
              <a:rPr lang="en-US" sz="1400" dirty="0" smtClean="0"/>
              <a:t>“Resolved” to complete the mapping.</a:t>
            </a:r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 flipV="1">
            <a:off x="6775450" y="2895600"/>
            <a:ext cx="0" cy="85706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V="1">
            <a:off x="5029200" y="2057400"/>
            <a:ext cx="2152650" cy="314980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In this tutorial you will: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Gain a basic introduction to the Virtual Cell interface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Create </a:t>
            </a:r>
            <a:r>
              <a:rPr lang="en-US" sz="2800" dirty="0"/>
              <a:t>a </a:t>
            </a:r>
            <a:r>
              <a:rPr lang="en-US" sz="2800" dirty="0" smtClean="0"/>
              <a:t>very simple </a:t>
            </a:r>
            <a:r>
              <a:rPr lang="en-US" sz="2800" dirty="0" err="1" smtClean="0"/>
              <a:t>biomodel</a:t>
            </a:r>
            <a:r>
              <a:rPr lang="en-US" sz="2800" dirty="0" smtClean="0"/>
              <a:t> with species but no reactions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Create a spatial </a:t>
            </a:r>
            <a:r>
              <a:rPr lang="en-US" sz="2800" dirty="0" smtClean="0"/>
              <a:t>deterministic (PDE</a:t>
            </a:r>
            <a:r>
              <a:rPr lang="en-US" sz="2800" dirty="0"/>
              <a:t>) application of </a:t>
            </a:r>
            <a:r>
              <a:rPr lang="en-US" sz="2800" dirty="0" smtClean="0"/>
              <a:t>a model using analytic equations to create a simple geometry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Use </a:t>
            </a:r>
            <a:r>
              <a:rPr lang="en-US" sz="2800" dirty="0"/>
              <a:t>Boolean </a:t>
            </a:r>
            <a:r>
              <a:rPr lang="en-US" sz="2800" dirty="0" smtClean="0"/>
              <a:t>expressions to define initial concentrations that are non-uniform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View and analyze results of a spatial simulation </a:t>
            </a:r>
          </a:p>
        </p:txBody>
      </p:sp>
    </p:spTree>
    <p:extLst>
      <p:ext uri="{BB962C8B-B14F-4D97-AF65-F5344CB8AC3E}">
        <p14:creationId xmlns:p14="http://schemas.microsoft.com/office/powerpoint/2010/main" val="163008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" y="187158"/>
            <a:ext cx="9080967" cy="64836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0" y="952500"/>
            <a:ext cx="457200" cy="2476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314144"/>
            <a:ext cx="233549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</a:t>
            </a:r>
            <a:r>
              <a:rPr lang="en-US" sz="1400" dirty="0" smtClean="0"/>
              <a:t>the “Specifications</a:t>
            </a:r>
            <a:r>
              <a:rPr lang="en-US" sz="1400" dirty="0"/>
              <a:t>” </a:t>
            </a:r>
            <a:r>
              <a:rPr lang="en-US" sz="1400" dirty="0" smtClean="0"/>
              <a:t>tab, and then the “</a:t>
            </a:r>
            <a:r>
              <a:rPr lang="en-US" sz="1400" dirty="0"/>
              <a:t>Species</a:t>
            </a:r>
            <a:r>
              <a:rPr lang="en-US" sz="1400" dirty="0" smtClean="0"/>
              <a:t>” tab.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629400" y="1240078"/>
            <a:ext cx="838200" cy="36012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286500" y="1600199"/>
            <a:ext cx="419100" cy="65715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91000" y="2209800"/>
            <a:ext cx="47244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Double click on the “Initial Condition” box for 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Dex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 and type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in: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  <a:p>
            <a:pPr lvl="0"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“(10.0*((x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&lt;-5.0)||(x&gt;5.0)||(y&lt;-5.0)||(y&gt;5.0)))”. </a:t>
            </a:r>
          </a:p>
          <a:p>
            <a:pPr lvl="0"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Press “Enter” on your keyboard to accept your entry. 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55701" y="722229"/>
            <a:ext cx="963899" cy="2302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848" name="Line 12"/>
          <p:cNvSpPr>
            <a:spLocks noChangeShapeType="1"/>
          </p:cNvSpPr>
          <p:nvPr/>
        </p:nvSpPr>
        <p:spPr bwMode="auto">
          <a:xfrm>
            <a:off x="2057400" y="832884"/>
            <a:ext cx="685800" cy="233916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13"/>
          <p:cNvSpPr>
            <a:spLocks noChangeShapeType="1"/>
          </p:cNvSpPr>
          <p:nvPr/>
        </p:nvSpPr>
        <p:spPr bwMode="auto">
          <a:xfrm>
            <a:off x="2564099" y="314144"/>
            <a:ext cx="892212" cy="51874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52800" y="3514649"/>
            <a:ext cx="4989956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i="1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This Boolean expression for the  initial concentration evaluates to </a:t>
            </a:r>
            <a:endParaRPr lang="en-US" sz="1400" i="1" dirty="0" smtClean="0">
              <a:solidFill>
                <a:srgbClr val="000000"/>
              </a:solidFill>
              <a:cs typeface="Arial" charset="0"/>
              <a:sym typeface="Wingdings" pitchFamily="2" charset="2"/>
            </a:endParaRPr>
          </a:p>
          <a:p>
            <a:pPr lvl="0">
              <a:defRPr/>
            </a:pPr>
            <a:r>
              <a:rPr lang="en-US" sz="1400" i="1" dirty="0" smtClean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10 </a:t>
            </a:r>
            <a:r>
              <a:rPr lang="en-US" sz="1400" i="1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µM everywhere except from x = -5 to 5 and from y = -5 to 5, </a:t>
            </a:r>
            <a:endParaRPr lang="en-US" sz="1400" i="1" dirty="0" smtClean="0">
              <a:solidFill>
                <a:srgbClr val="000000"/>
              </a:solidFill>
              <a:cs typeface="Arial" charset="0"/>
              <a:sym typeface="Wingdings" pitchFamily="2" charset="2"/>
            </a:endParaRPr>
          </a:p>
          <a:p>
            <a:pPr lvl="0">
              <a:defRPr/>
            </a:pPr>
            <a:r>
              <a:rPr lang="en-US" sz="1400" i="1" dirty="0" smtClean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where </a:t>
            </a:r>
            <a:r>
              <a:rPr lang="en-US" sz="1400" i="1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the expression evaluates to 0.</a:t>
            </a:r>
            <a:endParaRPr lang="en-US" i="1" dirty="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" y="190333"/>
            <a:ext cx="9087317" cy="64773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29600" y="1371600"/>
            <a:ext cx="786994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29200" y="2438400"/>
            <a:ext cx="3733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Type </a:t>
            </a:r>
            <a:r>
              <a:rPr lang="en-US" sz="1400" dirty="0"/>
              <a:t>“20” </a:t>
            </a:r>
            <a:r>
              <a:rPr lang="en-US" sz="1400" dirty="0" smtClean="0"/>
              <a:t>in the </a:t>
            </a:r>
            <a:r>
              <a:rPr lang="en-US" sz="1400" dirty="0"/>
              <a:t>“Diffusion Constant</a:t>
            </a:r>
            <a:r>
              <a:rPr lang="en-US" sz="1400" dirty="0" smtClean="0"/>
              <a:t>” text field. </a:t>
            </a:r>
            <a:endParaRPr lang="en-US" sz="1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Press “Enter” </a:t>
            </a:r>
            <a:r>
              <a:rPr lang="en-US" sz="1400" dirty="0" smtClean="0"/>
              <a:t>to accept your entry.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162800" y="1600200"/>
            <a:ext cx="1066800" cy="83820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" y="193508"/>
            <a:ext cx="9074616" cy="64709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5037" y="685800"/>
            <a:ext cx="7620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67000" y="990600"/>
            <a:ext cx="685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95066" y="556931"/>
            <a:ext cx="1471934" cy="738469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249154"/>
            <a:ext cx="37338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“Simulations” and the </a:t>
            </a:r>
            <a:r>
              <a:rPr lang="en-US" sz="1400" dirty="0" smtClean="0"/>
              <a:t>New </a:t>
            </a:r>
            <a:r>
              <a:rPr lang="en-US" sz="1400" dirty="0"/>
              <a:t>S</a:t>
            </a:r>
            <a:r>
              <a:rPr lang="en-US" sz="1400" dirty="0" smtClean="0"/>
              <a:t>imulation </a:t>
            </a:r>
            <a:r>
              <a:rPr lang="en-US" sz="1400" dirty="0"/>
              <a:t>icon.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219200"/>
            <a:ext cx="381000" cy="28412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897124" y="2723951"/>
            <a:ext cx="38862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Double click on “Simulation0” and type in “FRAP”. Press “Enter”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to accept your entry.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276601" y="1905000"/>
            <a:ext cx="609599" cy="818951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6"/>
            <a:ext cx="9144000" cy="653142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352800" y="1219200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5800" y="2895600"/>
            <a:ext cx="25146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</a:t>
            </a:r>
            <a:r>
              <a:rPr lang="en-US" sz="1400" dirty="0" smtClean="0"/>
              <a:t>“Edit Simulation” </a:t>
            </a:r>
            <a:r>
              <a:rPr lang="en-US" sz="1400" dirty="0"/>
              <a:t>icon.</a:t>
            </a:r>
          </a:p>
        </p:txBody>
      </p:sp>
      <p:cxnSp>
        <p:nvCxnSpPr>
          <p:cNvPr id="39940" name="Straight Arrow Connector 5"/>
          <p:cNvCxnSpPr>
            <a:cxnSpLocks noChangeShapeType="1"/>
          </p:cNvCxnSpPr>
          <p:nvPr/>
        </p:nvCxnSpPr>
        <p:spPr bwMode="auto">
          <a:xfrm flipH="1" flipV="1">
            <a:off x="3352800" y="1524000"/>
            <a:ext cx="1143000" cy="1371600"/>
          </a:xfrm>
          <a:prstGeom prst="straightConnector1">
            <a:avLst/>
          </a:prstGeom>
          <a:noFill/>
          <a:ln w="38100" algn="ctr">
            <a:solidFill>
              <a:srgbClr val="00B0F0"/>
            </a:solidFill>
            <a:round/>
            <a:headEnd/>
            <a:tailEnd type="arrow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6"/>
            <a:ext cx="9144000" cy="6531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05000" y="3086100"/>
            <a:ext cx="5334000" cy="7239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854075"/>
            <a:ext cx="457200" cy="2127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546298"/>
            <a:ext cx="19812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the  </a:t>
            </a:r>
            <a:r>
              <a:rPr lang="en-US" sz="1400" dirty="0"/>
              <a:t>“Mesh</a:t>
            </a:r>
            <a:r>
              <a:rPr lang="en-US" sz="1400" dirty="0" smtClean="0"/>
              <a:t>” tab.</a:t>
            </a:r>
            <a:endParaRPr lang="en-US" sz="1400" dirty="0"/>
          </a:p>
        </p:txBody>
      </p:sp>
      <p:cxnSp>
        <p:nvCxnSpPr>
          <p:cNvPr id="40965" name="Straight Arrow Connector 6"/>
          <p:cNvCxnSpPr>
            <a:cxnSpLocks noChangeShapeType="1"/>
            <a:stCxn id="5" idx="3"/>
            <a:endCxn id="4" idx="1"/>
          </p:cNvCxnSpPr>
          <p:nvPr/>
        </p:nvCxnSpPr>
        <p:spPr bwMode="auto">
          <a:xfrm>
            <a:off x="2057400" y="700187"/>
            <a:ext cx="533400" cy="260251"/>
          </a:xfrm>
          <a:prstGeom prst="straightConnector1">
            <a:avLst/>
          </a:prstGeom>
          <a:noFill/>
          <a:ln w="38100" algn="ctr">
            <a:solidFill>
              <a:srgbClr val="00B0F0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9"/>
          <p:cNvCxnSpPr/>
          <p:nvPr/>
        </p:nvCxnSpPr>
        <p:spPr>
          <a:xfrm>
            <a:off x="1295400" y="2541713"/>
            <a:ext cx="609600" cy="54631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2018619"/>
            <a:ext cx="32766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Leave “Lock aspect ratio” </a:t>
            </a:r>
            <a:r>
              <a:rPr lang="en-US" sz="1400" dirty="0" smtClean="0"/>
              <a:t>option checked</a:t>
            </a:r>
            <a:r>
              <a:rPr lang="en-US" sz="1400" dirty="0"/>
              <a:t>. Type in “51” for X “Mesh Size</a:t>
            </a:r>
            <a:r>
              <a:rPr lang="en-US" sz="1400" dirty="0" smtClean="0"/>
              <a:t>”.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819400" y="4780937"/>
            <a:ext cx="23622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Next, select the “Solver” tab.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48"/>
            <a:ext cx="9144000" cy="65177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67100" y="844604"/>
            <a:ext cx="419100" cy="2983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38400" y="3391016"/>
            <a:ext cx="1905000" cy="19038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19818" y="3746130"/>
            <a:ext cx="1523782" cy="2286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28678" y="6180151"/>
            <a:ext cx="5334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28681" y="2049605"/>
            <a:ext cx="2629438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Type in the following parameters: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Ending </a:t>
            </a:r>
            <a:r>
              <a:rPr lang="en-US" sz="1400" dirty="0"/>
              <a:t>Time </a:t>
            </a:r>
            <a:r>
              <a:rPr lang="en-US" sz="1400" dirty="0" smtClean="0"/>
              <a:t>Bound: 3.0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Maximum Time Step: .01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Output Interval: .05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2664779" y="6148253"/>
            <a:ext cx="1066800" cy="34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“OK”.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734017" y="6319703"/>
            <a:ext cx="685801" cy="74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38400" y="4640291"/>
            <a:ext cx="2071594" cy="2436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6"/>
            <a:ext cx="9144000" cy="65314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333500"/>
            <a:ext cx="1981200" cy="8551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6836"/>
            <a:ext cx="304800" cy="2389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57600" y="1524000"/>
            <a:ext cx="26670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Go to “File”, and then to one of the save options.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9" idx="1"/>
            <a:endCxn id="8" idx="3"/>
          </p:cNvCxnSpPr>
          <p:nvPr/>
        </p:nvCxnSpPr>
        <p:spPr>
          <a:xfrm flipH="1" flipV="1">
            <a:off x="304800" y="566318"/>
            <a:ext cx="3352800" cy="121929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038" name="Line 10"/>
          <p:cNvSpPr>
            <a:spLocks noChangeShapeType="1"/>
          </p:cNvSpPr>
          <p:nvPr/>
        </p:nvSpPr>
        <p:spPr bwMode="auto">
          <a:xfrm flipH="1">
            <a:off x="2006802" y="1905092"/>
            <a:ext cx="1650797" cy="1054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0" y="381000"/>
            <a:ext cx="30480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Prior to running your simulation, first save your model.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22"/>
            <a:ext cx="9144000" cy="65259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67000" y="6057900"/>
            <a:ext cx="3810000" cy="1905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038" name="Line 10"/>
          <p:cNvSpPr>
            <a:spLocks noChangeShapeType="1"/>
          </p:cNvSpPr>
          <p:nvPr/>
        </p:nvSpPr>
        <p:spPr bwMode="auto">
          <a:xfrm>
            <a:off x="4191000" y="5295900"/>
            <a:ext cx="0" cy="7620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95600" y="4953000"/>
            <a:ext cx="30480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Type in a name for your FRAP </a:t>
            </a:r>
            <a:r>
              <a:rPr lang="en-US" sz="1400" dirty="0" smtClean="0"/>
              <a:t>model, then click the “Save” button.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025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22"/>
            <a:ext cx="9144000" cy="652595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20000" y="1201277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10200" y="2402553"/>
            <a:ext cx="22860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Press the green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“Play”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button to run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simulation.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3012" name="Line 8"/>
          <p:cNvSpPr>
            <a:spLocks noChangeShapeType="1"/>
          </p:cNvSpPr>
          <p:nvPr/>
        </p:nvSpPr>
        <p:spPr bwMode="auto">
          <a:xfrm flipV="1">
            <a:off x="6629400" y="1506077"/>
            <a:ext cx="990600" cy="896476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05400" y="685800"/>
            <a:ext cx="7620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71877" y="952500"/>
            <a:ext cx="680923" cy="2667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" y="187158"/>
            <a:ext cx="9080967" cy="64836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86784" y="1676400"/>
            <a:ext cx="220481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57400" y="2590800"/>
            <a:ext cx="43434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You </a:t>
            </a:r>
            <a:r>
              <a:rPr lang="en-US" sz="1400" dirty="0"/>
              <a:t>can view the status of </a:t>
            </a:r>
            <a:r>
              <a:rPr lang="en-US" sz="1400" dirty="0" smtClean="0"/>
              <a:t>your </a:t>
            </a:r>
            <a:r>
              <a:rPr lang="en-US" sz="1400" dirty="0"/>
              <a:t>simulation</a:t>
            </a:r>
            <a:r>
              <a:rPr lang="en-US" sz="1400" dirty="0" smtClean="0"/>
              <a:t>, </a:t>
            </a:r>
            <a:r>
              <a:rPr lang="en-US" sz="1400" dirty="0"/>
              <a:t>u</a:t>
            </a:r>
            <a:r>
              <a:rPr lang="en-US" sz="1400" dirty="0" smtClean="0"/>
              <a:t>nder </a:t>
            </a:r>
            <a:r>
              <a:rPr lang="en-US" sz="1400" dirty="0"/>
              <a:t>“Running Status</a:t>
            </a:r>
            <a:r>
              <a:rPr lang="en-US" sz="1400" dirty="0" smtClean="0"/>
              <a:t>”. </a:t>
            </a:r>
            <a:r>
              <a:rPr lang="en-US" sz="1400" dirty="0"/>
              <a:t>You can view the results as soon as there are time points saved to the database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00800" y="1905000"/>
            <a:ext cx="389032" cy="68580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1999" y="3676095"/>
            <a:ext cx="43434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In order to see your results, make sure the simulation is selected, and then press the “Results” icon.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8366242" y="1476653"/>
            <a:ext cx="549157" cy="219944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  Your first time opening </a:t>
            </a:r>
            <a:r>
              <a:rPr lang="en-US" sz="3600" dirty="0" err="1" smtClean="0"/>
              <a:t>VCell</a:t>
            </a:r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13384" y="3353586"/>
            <a:ext cx="2895600" cy="116955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need to register as a New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 if you want to run simulations on the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VCell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compute resources, or use the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VCell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database to store models that can be shared with collaborators.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24" y="1764599"/>
            <a:ext cx="3122343" cy="3715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78261" y="1764599"/>
            <a:ext cx="3122344" cy="371566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84" y="3814532"/>
            <a:ext cx="2790640" cy="2476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6785" y="3783983"/>
            <a:ext cx="2790640" cy="30875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>
            <a:stCxn id="5" idx="3"/>
          </p:cNvCxnSpPr>
          <p:nvPr/>
        </p:nvCxnSpPr>
        <p:spPr>
          <a:xfrm>
            <a:off x="3508984" y="3938362"/>
            <a:ext cx="1447800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85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" y="187158"/>
            <a:ext cx="9080967" cy="64836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363550"/>
            <a:ext cx="44958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To change the time frame being viewed, </a:t>
            </a:r>
            <a:r>
              <a:rPr lang="en-US" sz="1400" dirty="0" smtClean="0"/>
              <a:t>either type </a:t>
            </a:r>
            <a:r>
              <a:rPr lang="en-US" sz="1400" dirty="0"/>
              <a:t>in a value under “Time” or hold down and drag the </a:t>
            </a:r>
            <a:r>
              <a:rPr lang="en-US" sz="1400" dirty="0" smtClean="0"/>
              <a:t>slider.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174516" y="914400"/>
            <a:ext cx="1416283" cy="2590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109" name="Line 9"/>
          <p:cNvSpPr>
            <a:spLocks noChangeShapeType="1"/>
          </p:cNvSpPr>
          <p:nvPr/>
        </p:nvSpPr>
        <p:spPr bwMode="auto">
          <a:xfrm flipH="1">
            <a:off x="2590797" y="886770"/>
            <a:ext cx="762002" cy="62613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5105400"/>
            <a:ext cx="28194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Select a variable to view the results.</a:t>
            </a:r>
            <a:endParaRPr lang="en-US" sz="1400" dirty="0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457200" y="4232442"/>
            <a:ext cx="717316" cy="87295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3581400"/>
            <a:ext cx="1371599" cy="990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" y="187158"/>
            <a:ext cx="9080967" cy="6483683"/>
          </a:xfrm>
          <a:prstGeom prst="rect">
            <a:avLst/>
          </a:prstGeom>
        </p:spPr>
      </p:pic>
      <p:sp>
        <p:nvSpPr>
          <p:cNvPr id="2" name="Rectangle 4"/>
          <p:cNvSpPr/>
          <p:nvPr/>
        </p:nvSpPr>
        <p:spPr>
          <a:xfrm>
            <a:off x="6541008" y="1882775"/>
            <a:ext cx="1295400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2"/>
          <p:cNvSpPr txBox="1"/>
          <p:nvPr/>
        </p:nvSpPr>
        <p:spPr>
          <a:xfrm>
            <a:off x="5505450" y="4456274"/>
            <a:ext cx="31623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maximum and minimum values correspond to the colors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shown as either Gray or 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BlueRed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 color scale.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7113" name="Line 14"/>
          <p:cNvSpPr>
            <a:spLocks noChangeShapeType="1"/>
          </p:cNvSpPr>
          <p:nvPr/>
        </p:nvSpPr>
        <p:spPr bwMode="auto">
          <a:xfrm flipV="1">
            <a:off x="7086600" y="3733800"/>
            <a:ext cx="0" cy="7239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41008" y="2819400"/>
            <a:ext cx="1307592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43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58"/>
            <a:ext cx="9129823" cy="64836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29400" y="4949658"/>
            <a:ext cx="228600" cy="2827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5791200" y="3048000"/>
            <a:ext cx="723900" cy="187157"/>
          </a:xfrm>
          <a:prstGeom prst="line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63440" y="6333847"/>
            <a:ext cx="533400" cy="2317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034541" y="6147621"/>
            <a:ext cx="190500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To view the data, click </a:t>
            </a:r>
            <a:r>
              <a:rPr lang="en-US" sz="1400" dirty="0"/>
              <a:t>“Plot” &gt; “Spatial”.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15100" y="3235157"/>
            <a:ext cx="2514600" cy="11938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the line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tool, click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on a point within the data and click on another point. A line will form and connect the two points.</a:t>
            </a:r>
          </a:p>
        </p:txBody>
      </p:sp>
      <p:sp>
        <p:nvSpPr>
          <p:cNvPr id="48138" name="Line 14"/>
          <p:cNvSpPr>
            <a:spLocks noChangeShapeType="1"/>
          </p:cNvSpPr>
          <p:nvPr/>
        </p:nvSpPr>
        <p:spPr bwMode="auto">
          <a:xfrm flipH="1">
            <a:off x="6857999" y="4428956"/>
            <a:ext cx="838200" cy="520701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5800" y="2600159"/>
            <a:ext cx="1295400" cy="4478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939541" y="6449734"/>
            <a:ext cx="7238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45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400" y="5302967"/>
            <a:ext cx="304800" cy="2596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0" y="3733800"/>
            <a:ext cx="27432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spreadsheet icon to </a:t>
            </a:r>
            <a:r>
              <a:rPr lang="en-US" sz="1400" dirty="0" smtClean="0"/>
              <a:t>alternate to </a:t>
            </a:r>
            <a:r>
              <a:rPr lang="en-US" sz="1400" dirty="0"/>
              <a:t>a </a:t>
            </a:r>
            <a:r>
              <a:rPr lang="en-US" sz="1400" dirty="0" smtClean="0"/>
              <a:t>spreadsheet view </a:t>
            </a:r>
            <a:r>
              <a:rPr lang="en-US" sz="1400" dirty="0"/>
              <a:t>of </a:t>
            </a:r>
            <a:r>
              <a:rPr lang="en-US" sz="1400" dirty="0" smtClean="0"/>
              <a:t>the values on the </a:t>
            </a:r>
            <a:r>
              <a:rPr lang="en-US" sz="1400" dirty="0"/>
              <a:t>graph.</a:t>
            </a:r>
          </a:p>
        </p:txBody>
      </p:sp>
      <p:sp>
        <p:nvSpPr>
          <p:cNvPr id="49158" name="Line 10"/>
          <p:cNvSpPr>
            <a:spLocks noChangeShapeType="1"/>
          </p:cNvSpPr>
          <p:nvPr/>
        </p:nvSpPr>
        <p:spPr bwMode="auto">
          <a:xfrm flipH="1">
            <a:off x="6553200" y="4472464"/>
            <a:ext cx="228600" cy="83050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" y="196684"/>
            <a:ext cx="9080967" cy="6464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24600" y="4953000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0" y="4893657"/>
            <a:ext cx="2514600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Select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the Time Point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tool and click on a point within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data. You can create one point or multiple points with this tool.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6066" y="6335666"/>
            <a:ext cx="611734" cy="2175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 flipV="1">
            <a:off x="5638800" y="5105400"/>
            <a:ext cx="685800" cy="228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28799" y="6120437"/>
            <a:ext cx="1828495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To view the data, click </a:t>
            </a:r>
            <a:r>
              <a:rPr lang="en-US" sz="1400" dirty="0"/>
              <a:t>“Plot” &gt; “Time”.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55466" y="6400800"/>
            <a:ext cx="9906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0" y="1752600"/>
            <a:ext cx="3810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81499" y="2667000"/>
            <a:ext cx="3810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" y="190333"/>
            <a:ext cx="9049215" cy="64773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58200" y="5791200"/>
            <a:ext cx="3048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06" name="Line 10"/>
          <p:cNvSpPr>
            <a:spLocks noChangeShapeType="1"/>
          </p:cNvSpPr>
          <p:nvPr/>
        </p:nvSpPr>
        <p:spPr bwMode="auto">
          <a:xfrm>
            <a:off x="7391400" y="4038600"/>
            <a:ext cx="1066800" cy="1752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0" y="3733800"/>
            <a:ext cx="274320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Click the spreadsheet icon to </a:t>
            </a:r>
            <a:r>
              <a:rPr lang="en-US" sz="1400" dirty="0" smtClean="0"/>
              <a:t>alternate to </a:t>
            </a:r>
            <a:r>
              <a:rPr lang="en-US" sz="1400" dirty="0"/>
              <a:t>a </a:t>
            </a:r>
            <a:r>
              <a:rPr lang="en-US" sz="1400" dirty="0" smtClean="0"/>
              <a:t>spreadsheet view </a:t>
            </a:r>
            <a:r>
              <a:rPr lang="en-US" sz="1400" dirty="0"/>
              <a:t>of </a:t>
            </a:r>
            <a:r>
              <a:rPr lang="en-US" sz="1400" dirty="0" smtClean="0"/>
              <a:t>the values on the </a:t>
            </a:r>
            <a:r>
              <a:rPr lang="en-US" sz="1400" dirty="0"/>
              <a:t>graph.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  Your first time opening </a:t>
            </a:r>
            <a:r>
              <a:rPr lang="en-US" sz="3600" dirty="0" err="1" smtClean="0"/>
              <a:t>VCell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Guest Login Option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75" y="2096132"/>
            <a:ext cx="5086611" cy="3530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4175" y="3004457"/>
            <a:ext cx="5079146" cy="12832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04356" y="5309667"/>
            <a:ext cx="2535731" cy="22283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5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743"/>
            <a:ext cx="9098280" cy="6280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6600" y="3124200"/>
            <a:ext cx="4114800" cy="52387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To re-open a model, click on  the folder that the model was saved in and double-click on  the model.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200150" y="3124200"/>
            <a:ext cx="2076450" cy="156686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Line 7"/>
          <p:cNvSpPr>
            <a:spLocks noChangeShapeType="1"/>
          </p:cNvSpPr>
          <p:nvPr/>
        </p:nvSpPr>
        <p:spPr bwMode="auto">
          <a:xfrm flipH="1">
            <a:off x="2133600" y="3657600"/>
            <a:ext cx="1143000" cy="12192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" y="0"/>
            <a:ext cx="910194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7000" y="4495800"/>
            <a:ext cx="6400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4600" y="4167664"/>
            <a:ext cx="914400" cy="2519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79700" y="762000"/>
            <a:ext cx="215900" cy="2052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0" y="2286000"/>
            <a:ext cx="4122738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Choose the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“Select”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tool and select the compartment. 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On the “Object Properties” tab, type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“EC”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in the “Structure Name” text field and press Enter to accept the entry.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368" name="Line 13"/>
          <p:cNvSpPr>
            <a:spLocks noChangeShapeType="1"/>
          </p:cNvSpPr>
          <p:nvPr/>
        </p:nvSpPr>
        <p:spPr bwMode="auto">
          <a:xfrm>
            <a:off x="3048000" y="3240106"/>
            <a:ext cx="0" cy="92755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9" name="Line 14"/>
          <p:cNvSpPr>
            <a:spLocks noChangeShapeType="1"/>
          </p:cNvSpPr>
          <p:nvPr/>
        </p:nvSpPr>
        <p:spPr bwMode="auto">
          <a:xfrm flipV="1">
            <a:off x="2743200" y="990600"/>
            <a:ext cx="0" cy="1295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810000" y="3240106"/>
            <a:ext cx="0" cy="125569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38600" y="278999"/>
            <a:ext cx="2840393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Starting a new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" y="0"/>
            <a:ext cx="910194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2800" y="4114800"/>
            <a:ext cx="7620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62600" y="4481184"/>
            <a:ext cx="3429000" cy="20720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67000" y="762000"/>
            <a:ext cx="228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97400" y="2971800"/>
            <a:ext cx="412273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the “Annotations”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ab and type “Extracellular” in the “Text Annotations” text field. 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4114800" y="3495020"/>
            <a:ext cx="482600" cy="61978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705600" y="3495020"/>
            <a:ext cx="0" cy="986164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3406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57728" y="1066800"/>
            <a:ext cx="271272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200" y="2057400"/>
            <a:ext cx="3200400" cy="116955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Select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compartment tool,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and hover over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the dotted black lines so that they turn 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green. Click on the lines to access the “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Add Membrane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” menu, select “Add Membrane”.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388" name="Line 8"/>
          <p:cNvSpPr>
            <a:spLocks noChangeShapeType="1"/>
          </p:cNvSpPr>
          <p:nvPr/>
        </p:nvSpPr>
        <p:spPr bwMode="auto">
          <a:xfrm flipH="1" flipV="1">
            <a:off x="3429000" y="1371600"/>
            <a:ext cx="457200" cy="685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89" name="Line 9"/>
          <p:cNvSpPr>
            <a:spLocks noChangeShapeType="1"/>
          </p:cNvSpPr>
          <p:nvPr/>
        </p:nvSpPr>
        <p:spPr bwMode="auto">
          <a:xfrm>
            <a:off x="7086600" y="2438400"/>
            <a:ext cx="753466" cy="409052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66" y="2847452"/>
            <a:ext cx="967059" cy="328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38100"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solidFill>
          <a:srgbClr val="FFFF99"/>
        </a:solidFill>
        <a:ln w="38100"/>
      </a:spPr>
      <a:bodyPr wrap="square" rtlCol="0">
        <a:spAutoFit/>
      </a:bodyPr>
      <a:lstStyle>
        <a:defPPr>
          <a:defRPr sz="1400" dirty="0" smtClean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38100"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solidFill>
          <a:srgbClr val="FFFF00">
            <a:alpha val="50000"/>
          </a:srgbClr>
        </a:solidFill>
        <a:ln w="38100"/>
      </a:spPr>
      <a:bodyPr wrap="square" rtlCol="0">
        <a:spAutoFit/>
      </a:bodyPr>
      <a:lstStyle>
        <a:defPPr>
          <a:defRPr sz="1400" dirty="0" smtClean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</TotalTime>
  <Words>1350</Words>
  <Application>Microsoft Office PowerPoint</Application>
  <PresentationFormat>On-screen Show (4:3)</PresentationFormat>
  <Paragraphs>93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Wingdings</vt:lpstr>
      <vt:lpstr>Office Theme</vt:lpstr>
      <vt:lpstr>1_Office Theme</vt:lpstr>
      <vt:lpstr>3_Office Theme</vt:lpstr>
      <vt:lpstr>PowerPoint Presentation</vt:lpstr>
      <vt:lpstr>VCell Tutorial</vt:lpstr>
      <vt:lpstr>In this tutorial you will:</vt:lpstr>
      <vt:lpstr>  Your first time opening VCell</vt:lpstr>
      <vt:lpstr>  Your first time opening VCell Guest Login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VCell FRAP Tutorial</dc:title>
  <dc:creator>Tanya Miller</dc:creator>
  <cp:lastModifiedBy>Susan Krueger</cp:lastModifiedBy>
  <cp:revision>154</cp:revision>
  <dcterms:created xsi:type="dcterms:W3CDTF">2015-07-01T18:17:48Z</dcterms:created>
  <dcterms:modified xsi:type="dcterms:W3CDTF">2020-05-06T18:56:34Z</dcterms:modified>
</cp:coreProperties>
</file>